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10287000" cx="18288000"/>
  <p:notesSz cx="6858000" cy="9144000"/>
  <p:embeddedFontLst>
    <p:embeddedFont>
      <p:font typeface="Nunito Sans ExtraLight"/>
      <p:regular r:id="rId15"/>
      <p:bold r:id="rId16"/>
      <p:italic r:id="rId17"/>
      <p:boldItalic r:id="rId18"/>
    </p:embeddedFont>
    <p:embeddedFont>
      <p:font typeface="Nunito"/>
      <p:regular r:id="rId19"/>
      <p:bold r:id="rId20"/>
      <p:italic r:id="rId21"/>
      <p:boldItalic r:id="rId22"/>
    </p:embeddedFont>
    <p:embeddedFont>
      <p:font typeface="Nunito Sans Black"/>
      <p:bold r:id="rId23"/>
      <p:boldItalic r:id="rId24"/>
    </p:embeddedFont>
    <p:embeddedFont>
      <p:font typeface="Nunito Light"/>
      <p:regular r:id="rId25"/>
      <p:bold r:id="rId26"/>
      <p:italic r:id="rId27"/>
      <p:boldItalic r:id="rId28"/>
    </p:embeddedFont>
    <p:embeddedFont>
      <p:font typeface="Nunito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22" Type="http://schemas.openxmlformats.org/officeDocument/2006/relationships/font" Target="fonts/Nunito-boldItalic.fntdata"/><Relationship Id="rId21" Type="http://schemas.openxmlformats.org/officeDocument/2006/relationships/font" Target="fonts/Nunito-italic.fntdata"/><Relationship Id="rId24" Type="http://schemas.openxmlformats.org/officeDocument/2006/relationships/font" Target="fonts/NunitoSansBlack-boldItalic.fntdata"/><Relationship Id="rId23" Type="http://schemas.openxmlformats.org/officeDocument/2006/relationships/font" Target="fonts/NunitoSansBlack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Light-bold.fntdata"/><Relationship Id="rId25" Type="http://schemas.openxmlformats.org/officeDocument/2006/relationships/font" Target="fonts/NunitoLight-regular.fntdata"/><Relationship Id="rId28" Type="http://schemas.openxmlformats.org/officeDocument/2006/relationships/font" Target="fonts/NunitoLight-boldItalic.fntdata"/><Relationship Id="rId27" Type="http://schemas.openxmlformats.org/officeDocument/2006/relationships/font" Target="fonts/Nunito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Sans-italic.fntdata"/><Relationship Id="rId30" Type="http://schemas.openxmlformats.org/officeDocument/2006/relationships/font" Target="fonts/Nunito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Nunito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NunitoSansExtraLight-regular.fntdata"/><Relationship Id="rId14" Type="http://schemas.openxmlformats.org/officeDocument/2006/relationships/slide" Target="slides/slide9.xml"/><Relationship Id="rId17" Type="http://schemas.openxmlformats.org/officeDocument/2006/relationships/font" Target="fonts/NunitoSansExtraLight-italic.fntdata"/><Relationship Id="rId16" Type="http://schemas.openxmlformats.org/officeDocument/2006/relationships/font" Target="fonts/NunitoSansExtraLight-bold.fntdata"/><Relationship Id="rId19" Type="http://schemas.openxmlformats.org/officeDocument/2006/relationships/font" Target="fonts/Nunito-regular.fntdata"/><Relationship Id="rId18" Type="http://schemas.openxmlformats.org/officeDocument/2006/relationships/font" Target="fonts/NunitoSansExtraLigh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f6cb2c6e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1f6cb2c6e1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6cb2c6e1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1f6cb2c6e12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f6cb2c6e1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1f6cb2c6e12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f6cb2c6e1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1f6cb2c6e12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f6cb2c6e1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1f6cb2c6e12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f6cb2c6e1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1f6cb2c6e12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f6cb2c6e1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f6cb2c6e12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f6cb2c6e1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1f6cb2c6e12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6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2107" r="2116" t="0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7165625" y="3271125"/>
            <a:ext cx="10418625" cy="3266997"/>
            <a:chOff x="3458801" y="235232"/>
            <a:chExt cx="13891500" cy="4355996"/>
          </a:xfrm>
        </p:grpSpPr>
        <p:sp>
          <p:nvSpPr>
            <p:cNvPr id="86" name="Google Shape;86;p13"/>
            <p:cNvSpPr txBox="1"/>
            <p:nvPr/>
          </p:nvSpPr>
          <p:spPr>
            <a:xfrm>
              <a:off x="3458801" y="235232"/>
              <a:ext cx="13891500" cy="337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60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Atliq Hardwares</a:t>
              </a:r>
              <a:endParaRPr sz="9071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endParaRPr>
            </a:p>
            <a:p>
              <a:pPr indent="0" lvl="0" marL="0" marR="0" rtl="0" algn="ctr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: A financial &amp; sales analysis</a:t>
              </a:r>
              <a:endParaRPr sz="5000"/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7770851" y="4098628"/>
              <a:ext cx="5267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171616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2022</a:t>
              </a:r>
              <a:endParaRPr sz="2400"/>
            </a:p>
          </p:txBody>
        </p:sp>
      </p:grpSp>
      <p:pic>
        <p:nvPicPr>
          <p:cNvPr id="88" name="Google Shape;8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80170">
            <a:off x="-9198659" y="1359753"/>
            <a:ext cx="16230600" cy="7567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0" l="2111" r="2110" t="0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764902" y="4589412"/>
            <a:ext cx="5019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71616"/>
                </a:solidFill>
                <a:latin typeface="Nunito"/>
                <a:ea typeface="Nunito"/>
                <a:cs typeface="Nunito"/>
                <a:sym typeface="Nunito"/>
              </a:rPr>
              <a:t>Agenda</a:t>
            </a:r>
            <a:endParaRPr b="1" sz="7200"/>
          </a:p>
        </p:txBody>
      </p:sp>
      <p:grpSp>
        <p:nvGrpSpPr>
          <p:cNvPr id="95" name="Google Shape;95;p14"/>
          <p:cNvGrpSpPr/>
          <p:nvPr/>
        </p:nvGrpSpPr>
        <p:grpSpPr>
          <a:xfrm>
            <a:off x="5310325" y="2072050"/>
            <a:ext cx="12155679" cy="6142883"/>
            <a:chOff x="0" y="-28575"/>
            <a:chExt cx="11652300" cy="6024797"/>
          </a:xfrm>
        </p:grpSpPr>
        <p:sp>
          <p:nvSpPr>
            <p:cNvPr id="96" name="Google Shape;96;p14"/>
            <p:cNvSpPr txBox="1"/>
            <p:nvPr/>
          </p:nvSpPr>
          <p:spPr>
            <a:xfrm>
              <a:off x="0" y="733410"/>
              <a:ext cx="11652300" cy="15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55600" lvl="0" marL="45720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Atliq Hardwares is one of the leading computer hardware producers in India and well expanded in other 26 countries too.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Operates in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Asia Pacific, Europe, Northern America and Latin American regions.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Peripherals and Accessories, Network and Storage and Personal Computer are the main 3 divisions.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97" name="Google Shape;97;p14"/>
            <p:cNvSpPr txBox="1"/>
            <p:nvPr/>
          </p:nvSpPr>
          <p:spPr>
            <a:xfrm>
              <a:off x="0" y="-28575"/>
              <a:ext cx="74571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Atliq Hardwares </a:t>
              </a:r>
              <a:endParaRPr sz="3000"/>
            </a:p>
          </p:txBody>
        </p:sp>
        <p:sp>
          <p:nvSpPr>
            <p:cNvPr id="98" name="Google Shape;98;p14"/>
            <p:cNvSpPr txBox="1"/>
            <p:nvPr/>
          </p:nvSpPr>
          <p:spPr>
            <a:xfrm>
              <a:off x="0" y="4003322"/>
              <a:ext cx="11652300" cy="19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55600" lvl="0" marL="45720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Generation of insights from past years 2020 and 2021 for better sales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forecast.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Analysis of data for decision making and growth of business.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For the expansion of market and target advertising to customers.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Find out various trends on the sales of products based on locations.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Data was collected using the internal sales data during those years.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99" name="Google Shape;99;p14"/>
            <p:cNvSpPr txBox="1"/>
            <p:nvPr/>
          </p:nvSpPr>
          <p:spPr>
            <a:xfrm>
              <a:off x="0" y="3353102"/>
              <a:ext cx="95781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Objective and Data</a:t>
              </a:r>
              <a:endParaRPr sz="3000"/>
            </a:p>
          </p:txBody>
        </p:sp>
      </p:grpSp>
      <p:pic>
        <p:nvPicPr>
          <p:cNvPr id="100" name="Google Shape;10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434098">
            <a:off x="-3519202" y="-4121551"/>
            <a:ext cx="9500259" cy="82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 rotWithShape="1">
          <a:blip r:embed="rId3">
            <a:alphaModFix/>
          </a:blip>
          <a:srcRect b="0" l="2107" r="2116" t="0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825" y="2588850"/>
            <a:ext cx="8954199" cy="63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715825" y="818425"/>
            <a:ext cx="15285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Nunito Sans"/>
                <a:ea typeface="Nunito Sans"/>
                <a:cs typeface="Nunito Sans"/>
                <a:sym typeface="Nunito Sans"/>
              </a:rPr>
              <a:t>Profit generation over the years</a:t>
            </a:r>
            <a:endParaRPr b="1" sz="5000"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111" name="Google Shape;111;p15"/>
          <p:cNvGrpSpPr/>
          <p:nvPr/>
        </p:nvGrpSpPr>
        <p:grpSpPr>
          <a:xfrm>
            <a:off x="10208300" y="3016950"/>
            <a:ext cx="7342114" cy="3688984"/>
            <a:chOff x="0" y="-28575"/>
            <a:chExt cx="11652300" cy="5176795"/>
          </a:xfrm>
        </p:grpSpPr>
        <p:sp>
          <p:nvSpPr>
            <p:cNvPr id="112" name="Google Shape;112;p15"/>
            <p:cNvSpPr txBox="1"/>
            <p:nvPr/>
          </p:nvSpPr>
          <p:spPr>
            <a:xfrm>
              <a:off x="0" y="1086820"/>
              <a:ext cx="11652300" cy="40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Recorded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a profit of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1.16 Billion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in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2021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Archived a total growth of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210.65%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in year 2021.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The introduction of new products helped to gain additional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120%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year on year growth.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Customers showed great interest in newly added product list.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New products alone generated more profit than 2020’s combined.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13" name="Google Shape;113;p15"/>
            <p:cNvSpPr txBox="1"/>
            <p:nvPr/>
          </p:nvSpPr>
          <p:spPr>
            <a:xfrm>
              <a:off x="0" y="-28575"/>
              <a:ext cx="74571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Key t</a:t>
              </a:r>
              <a:r>
                <a:rPr b="1" lang="en-US" sz="300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akeaways</a:t>
              </a:r>
              <a:endParaRPr sz="30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0" l="2107" r="2116" t="0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/>
        </p:nvSpPr>
        <p:spPr>
          <a:xfrm>
            <a:off x="715825" y="818425"/>
            <a:ext cx="15285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Nunito Sans"/>
                <a:ea typeface="Nunito Sans"/>
                <a:cs typeface="Nunito Sans"/>
                <a:sym typeface="Nunito Sans"/>
              </a:rPr>
              <a:t>Impact on method of sales</a:t>
            </a:r>
            <a:endParaRPr b="1" sz="5000"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120" name="Google Shape;120;p16"/>
          <p:cNvGrpSpPr/>
          <p:nvPr/>
        </p:nvGrpSpPr>
        <p:grpSpPr>
          <a:xfrm>
            <a:off x="10208300" y="3016950"/>
            <a:ext cx="7342114" cy="2826810"/>
            <a:chOff x="0" y="-28575"/>
            <a:chExt cx="11652300" cy="3966895"/>
          </a:xfrm>
        </p:grpSpPr>
        <p:sp>
          <p:nvSpPr>
            <p:cNvPr id="121" name="Google Shape;121;p16"/>
            <p:cNvSpPr txBox="1"/>
            <p:nvPr/>
          </p:nvSpPr>
          <p:spPr>
            <a:xfrm>
              <a:off x="0" y="1086820"/>
              <a:ext cx="11652300" cy="28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All the segments showed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significant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growth in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2021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"/>
                <a:buChar char="●"/>
              </a:pP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Accessories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segment recorded a record sale and sold   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32.36 million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quantity products in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2021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"/>
                <a:buChar char="●"/>
              </a:pP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Notebook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segment were ranked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5th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in quantity of sales, but generated a maximum profit of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1.35 billion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22" name="Google Shape;122;p16"/>
            <p:cNvSpPr txBox="1"/>
            <p:nvPr/>
          </p:nvSpPr>
          <p:spPr>
            <a:xfrm>
              <a:off x="0" y="-28575"/>
              <a:ext cx="74571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Key takeaways</a:t>
              </a:r>
              <a:endParaRPr sz="3000"/>
            </a:p>
          </p:txBody>
        </p:sp>
      </p:grpSp>
      <p:pic>
        <p:nvPicPr>
          <p:cNvPr id="123" name="Google Shape;12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825" y="2624375"/>
            <a:ext cx="8954199" cy="629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b="0" l="2107" r="2116" t="0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/>
        </p:nvSpPr>
        <p:spPr>
          <a:xfrm>
            <a:off x="715825" y="818425"/>
            <a:ext cx="15285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Nunito Sans"/>
                <a:ea typeface="Nunito Sans"/>
                <a:cs typeface="Nunito Sans"/>
                <a:sym typeface="Nunito Sans"/>
              </a:rPr>
              <a:t>Impact on method of sales</a:t>
            </a:r>
            <a:endParaRPr b="1" sz="5000"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130" name="Google Shape;130;p17"/>
          <p:cNvGrpSpPr/>
          <p:nvPr/>
        </p:nvGrpSpPr>
        <p:grpSpPr>
          <a:xfrm>
            <a:off x="10208300" y="3016950"/>
            <a:ext cx="7342114" cy="4551159"/>
            <a:chOff x="0" y="-28575"/>
            <a:chExt cx="11652300" cy="6386695"/>
          </a:xfrm>
        </p:grpSpPr>
        <p:sp>
          <p:nvSpPr>
            <p:cNvPr id="131" name="Google Shape;131;p17"/>
            <p:cNvSpPr txBox="1"/>
            <p:nvPr/>
          </p:nvSpPr>
          <p:spPr>
            <a:xfrm>
              <a:off x="0" y="1086820"/>
              <a:ext cx="11652300" cy="527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Customers showed interest in buying more products from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physical stores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only.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Physical stores constitutes about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71.87%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of the total sales.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"/>
                <a:buChar char="●"/>
              </a:pP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Only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the customers from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Latin American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region bought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more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products through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E-Commerce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platforms.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Except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Latin American region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giving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offers on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offline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stores may increase the sales.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For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Latin American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it would be great to show online ads to increase sales.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32" name="Google Shape;132;p17"/>
            <p:cNvSpPr txBox="1"/>
            <p:nvPr/>
          </p:nvSpPr>
          <p:spPr>
            <a:xfrm>
              <a:off x="0" y="-28575"/>
              <a:ext cx="74571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Key takeaways</a:t>
              </a:r>
              <a:endParaRPr sz="3000"/>
            </a:p>
          </p:txBody>
        </p:sp>
      </p:grpSp>
      <p:pic>
        <p:nvPicPr>
          <p:cNvPr id="133" name="Google Shape;13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825" y="2624363"/>
            <a:ext cx="8954199" cy="629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 b="0" l="2107" r="2116" t="0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715825" y="818425"/>
            <a:ext cx="15285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Nunito Sans"/>
                <a:ea typeface="Nunito Sans"/>
                <a:cs typeface="Nunito Sans"/>
                <a:sym typeface="Nunito Sans"/>
              </a:rPr>
              <a:t>Impact on method of sales</a:t>
            </a:r>
            <a:endParaRPr b="1" sz="5000"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140" name="Google Shape;140;p18"/>
          <p:cNvGrpSpPr/>
          <p:nvPr/>
        </p:nvGrpSpPr>
        <p:grpSpPr>
          <a:xfrm>
            <a:off x="10208300" y="3016950"/>
            <a:ext cx="7342114" cy="4551159"/>
            <a:chOff x="0" y="-28575"/>
            <a:chExt cx="11652300" cy="6386695"/>
          </a:xfrm>
        </p:grpSpPr>
        <p:sp>
          <p:nvSpPr>
            <p:cNvPr id="141" name="Google Shape;141;p18"/>
            <p:cNvSpPr txBox="1"/>
            <p:nvPr/>
          </p:nvSpPr>
          <p:spPr>
            <a:xfrm>
              <a:off x="0" y="1086820"/>
              <a:ext cx="11652300" cy="527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Majority of the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market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showed a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positive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sales in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2021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compared to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2020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"/>
                <a:buChar char="●"/>
              </a:pP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6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new markets generated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50+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million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sales in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2021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"/>
                <a:buChar char="●"/>
              </a:pP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Brazil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indicated a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negative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growth in sales,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0.19 million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of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business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lost in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2021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gross sales of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100 million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was archived by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3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countries and those are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India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,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USA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and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South Korea.</a:t>
              </a:r>
              <a:endParaRPr b="1" sz="2000">
                <a:solidFill>
                  <a:srgbClr val="171616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"/>
                <a:buChar char="●"/>
              </a:pP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India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and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USA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generated a sale of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455.05 million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and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 264.46 million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respectively.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42" name="Google Shape;142;p18"/>
            <p:cNvSpPr txBox="1"/>
            <p:nvPr/>
          </p:nvSpPr>
          <p:spPr>
            <a:xfrm>
              <a:off x="0" y="-28575"/>
              <a:ext cx="74571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Key takeaways</a:t>
              </a:r>
              <a:endParaRPr sz="3000"/>
            </a:p>
          </p:txBody>
        </p:sp>
      </p:grpSp>
      <p:pic>
        <p:nvPicPr>
          <p:cNvPr id="143" name="Google Shape;14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825" y="2624375"/>
            <a:ext cx="8954199" cy="62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 b="0" l="2107" r="2116" t="0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/>
        </p:nvSpPr>
        <p:spPr>
          <a:xfrm>
            <a:off x="715825" y="818425"/>
            <a:ext cx="15285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Nunito Sans"/>
                <a:ea typeface="Nunito Sans"/>
                <a:cs typeface="Nunito Sans"/>
                <a:sym typeface="Nunito Sans"/>
              </a:rPr>
              <a:t>Sales volume across the glob</a:t>
            </a:r>
            <a:endParaRPr b="1" sz="5000"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150" name="Google Shape;150;p19"/>
          <p:cNvGrpSpPr/>
          <p:nvPr/>
        </p:nvGrpSpPr>
        <p:grpSpPr>
          <a:xfrm>
            <a:off x="9830576" y="3016950"/>
            <a:ext cx="7719649" cy="2826810"/>
            <a:chOff x="0" y="-28575"/>
            <a:chExt cx="11652300" cy="3966895"/>
          </a:xfrm>
        </p:grpSpPr>
        <p:sp>
          <p:nvSpPr>
            <p:cNvPr id="151" name="Google Shape;151;p19"/>
            <p:cNvSpPr txBox="1"/>
            <p:nvPr/>
          </p:nvSpPr>
          <p:spPr>
            <a:xfrm>
              <a:off x="0" y="1086820"/>
              <a:ext cx="11652300" cy="28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The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large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quantity of products was sold in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Asia Pacific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region only.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"/>
                <a:buChar char="●"/>
              </a:pP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India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is the largest consumer among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Asia Pacific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region.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"/>
                <a:buChar char="●"/>
              </a:pP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Latin America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is the region where the sales volume is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low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"/>
                <a:buChar char="●"/>
              </a:pP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Brazil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made a negative growth of sales in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2021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52" name="Google Shape;152;p19"/>
            <p:cNvSpPr txBox="1"/>
            <p:nvPr/>
          </p:nvSpPr>
          <p:spPr>
            <a:xfrm>
              <a:off x="0" y="-28575"/>
              <a:ext cx="74571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Key takeaways</a:t>
              </a:r>
              <a:endParaRPr sz="3000"/>
            </a:p>
          </p:txBody>
        </p:sp>
      </p:grpSp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300" y="2334750"/>
            <a:ext cx="7074975" cy="707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/>
          </a:blip>
          <a:srcRect b="0" l="2107" r="2116" t="0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/>
        </p:nvSpPr>
        <p:spPr>
          <a:xfrm>
            <a:off x="715825" y="818425"/>
            <a:ext cx="15285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Nunito Sans"/>
                <a:ea typeface="Nunito Sans"/>
                <a:cs typeface="Nunito Sans"/>
                <a:sym typeface="Nunito Sans"/>
              </a:rPr>
              <a:t>Sales volume across the glob</a:t>
            </a:r>
            <a:endParaRPr b="1" sz="5000"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160" name="Google Shape;160;p20"/>
          <p:cNvGrpSpPr/>
          <p:nvPr/>
        </p:nvGrpSpPr>
        <p:grpSpPr>
          <a:xfrm>
            <a:off x="9830576" y="3016950"/>
            <a:ext cx="7719649" cy="3688984"/>
            <a:chOff x="0" y="-28575"/>
            <a:chExt cx="11652300" cy="5176795"/>
          </a:xfrm>
        </p:grpSpPr>
        <p:sp>
          <p:nvSpPr>
            <p:cNvPr id="161" name="Google Shape;161;p20"/>
            <p:cNvSpPr txBox="1"/>
            <p:nvPr/>
          </p:nvSpPr>
          <p:spPr>
            <a:xfrm>
              <a:off x="0" y="1086820"/>
              <a:ext cx="11652300" cy="40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"/>
                <a:buChar char="●"/>
              </a:pP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Asia Pacific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region generated largest income for the company with high sales volume.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The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large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quantity of products was sold in only.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"/>
                <a:buChar char="●"/>
              </a:pP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India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alone in the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Asia Pacific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region generated more than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455 millions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of revenue.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In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Latin American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country there were less volume of sales happened and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Brazil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made negative growth in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2021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62" name="Google Shape;162;p20"/>
            <p:cNvSpPr txBox="1"/>
            <p:nvPr/>
          </p:nvSpPr>
          <p:spPr>
            <a:xfrm>
              <a:off x="0" y="-28575"/>
              <a:ext cx="74571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Key takeaways</a:t>
              </a:r>
              <a:endParaRPr sz="3000"/>
            </a:p>
          </p:txBody>
        </p:sp>
      </p:grpSp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300" y="2334750"/>
            <a:ext cx="7074975" cy="70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1300" y="2334750"/>
            <a:ext cx="7074975" cy="707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1"/>
          <p:cNvPicPr preferRelativeResize="0"/>
          <p:nvPr/>
        </p:nvPicPr>
        <p:blipFill rotWithShape="1">
          <a:blip r:embed="rId3">
            <a:alphaModFix/>
          </a:blip>
          <a:srcRect b="0" l="2107" r="2116" t="0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904599" y="603214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319628">
            <a:off x="12320725" y="-1865089"/>
            <a:ext cx="8778239" cy="822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661105" y="430795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389768" y="-35586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4794640">
            <a:off x="1911989" y="-404967"/>
            <a:ext cx="1470957" cy="214028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/>
          <p:nvPr/>
        </p:nvSpPr>
        <p:spPr>
          <a:xfrm>
            <a:off x="3094300" y="1359300"/>
            <a:ext cx="6862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Nunito Sans"/>
                <a:ea typeface="Nunito Sans"/>
                <a:cs typeface="Nunito Sans"/>
                <a:sym typeface="Nunito Sans"/>
              </a:rPr>
              <a:t>Summary</a:t>
            </a:r>
            <a:endParaRPr b="1" sz="72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3154625" y="3465850"/>
            <a:ext cx="11609100" cy="3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There is significant growth in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2021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compared to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2020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, and recorded around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210%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growth.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Customers really showed interest in the  newly introduced products.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Asia Pacific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region is the largest consumer.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 in 2021, the sales though </a:t>
            </a: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physical stores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higher than the E-Commerce.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Latin American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region promoting the products through the online media probability will help to grow more over there.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Focusing more on </a:t>
            </a: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Northern American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region could also generate more sales  because </a:t>
            </a: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 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second largest customer.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